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0" r:id="rId1"/>
  </p:sldMasterIdLst>
  <p:notesMasterIdLst>
    <p:notesMasterId r:id="rId3"/>
  </p:notesMasterIdLst>
  <p:sldIdLst>
    <p:sldId id="257" r:id="rId2"/>
  </p:sldIdLst>
  <p:sldSz cx="9144000" cy="5143500" type="screen16x9"/>
  <p:notesSz cx="67849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990000"/>
    <a:srgbClr val="FFCC99"/>
    <a:srgbClr val="FFFFCC"/>
    <a:srgbClr val="663300"/>
    <a:srgbClr val="FFFF99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58" y="-74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338" y="-72"/>
      </p:cViewPr>
      <p:guideLst>
        <p:guide orient="horz" pos="3128"/>
        <p:guide pos="21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 alt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4925" y="0"/>
            <a:ext cx="29400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v-SE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2550" y="744538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75225" cy="446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 noProof="0" smtClean="0"/>
              <a:t>Klicka här för att ändra format på bakgrundstexten</a:t>
            </a:r>
          </a:p>
          <a:p>
            <a:pPr lvl="1"/>
            <a:r>
              <a:rPr lang="sv-SE" altLang="en-US" noProof="0" smtClean="0"/>
              <a:t>Nivå två</a:t>
            </a:r>
          </a:p>
          <a:p>
            <a:pPr lvl="2"/>
            <a:r>
              <a:rPr lang="sv-SE" altLang="en-US" noProof="0" smtClean="0"/>
              <a:t>Nivå tre</a:t>
            </a:r>
          </a:p>
          <a:p>
            <a:pPr lvl="3"/>
            <a:r>
              <a:rPr lang="sv-SE" altLang="en-US" noProof="0" smtClean="0"/>
              <a:t>Nivå fyra</a:t>
            </a:r>
          </a:p>
          <a:p>
            <a:pPr lvl="4"/>
            <a:r>
              <a:rPr lang="sv-SE" altLang="en-US" noProof="0" smtClean="0"/>
              <a:t>Nivå fem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00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 alt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4925" y="9432925"/>
            <a:ext cx="29400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CA7C6E8-58BC-4E3B-B6DB-CE0281DC27C2}" type="slidenum">
              <a:rPr lang="sv-SE" altLang="en-US"/>
              <a:pPr>
                <a:defRPr/>
              </a:pPr>
              <a:t>‹#›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xmlns="" val="5057382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001ECC1-8FB7-412E-BB8B-78F300F7A0D3}" type="slidenum">
              <a:rPr lang="sv-SE" altLang="en-US" sz="1200" smtClean="0"/>
              <a:pPr/>
              <a:t>1</a:t>
            </a:fld>
            <a:endParaRPr lang="sv-SE" altLang="en-US" sz="120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2550" y="744538"/>
            <a:ext cx="6619875" cy="3724275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v-SE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143896-577D-48F9-AD0F-58B4DE8ABAF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2D70B-F23A-46AC-84DC-49810B5E259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6B7636-7ADB-45E4-AD4B-D5CC5BB7A94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C71E96-1DA3-4608-BA39-7D10724F04C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B78298-2479-448C-9EDF-CB67EA7C74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1D4D61-0761-489E-A90A-B7CF78D688C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6F343-AB0A-4F0A-9D3E-58DDACF2499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8FC8E-BFA1-4BE0-8D51-FA2FA6F5F99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D80416-1F8E-4212-A3A8-65BE5B031C8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321A46-2951-4BAF-9977-938635C4D83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pPr>
              <a:defRPr/>
            </a:pPr>
            <a:fld id="{911F4195-EB84-4993-B2AE-12E1CD725AA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70A68863-2691-4F7C-B725-E6C693F605D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50825" y="-20639"/>
            <a:ext cx="8713788" cy="1163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None/>
            </a:pPr>
            <a:r>
              <a:rPr lang="en-US" sz="2400" b="1" dirty="0" err="1" smtClean="0"/>
              <a:t>Sonographic</a:t>
            </a:r>
            <a:r>
              <a:rPr lang="en-US" sz="2400" b="1" dirty="0" smtClean="0"/>
              <a:t> Location of </a:t>
            </a:r>
            <a:r>
              <a:rPr lang="en-US" sz="2400" b="1" dirty="0" err="1" smtClean="0"/>
              <a:t>Cerclage</a:t>
            </a:r>
            <a:r>
              <a:rPr lang="en-US" sz="2400" b="1" dirty="0" smtClean="0"/>
              <a:t> Stitch – Does it Matter? </a:t>
            </a:r>
            <a:endParaRPr lang="en-US" sz="2400" b="1" dirty="0" smtClean="0"/>
          </a:p>
          <a:p>
            <a:pPr algn="ctr">
              <a:buNone/>
            </a:pPr>
            <a:r>
              <a:rPr lang="en-US" sz="1400" b="1" dirty="0" smtClean="0"/>
              <a:t>B</a:t>
            </a:r>
            <a:r>
              <a:rPr lang="en-US" sz="1400" b="1" dirty="0" smtClean="0"/>
              <a:t>. Petrikovsky, M.D., PhD*, M. Terrani, M.D.**, F. Gonzalez, M.D.**, A. Dillon, BS RDMS**</a:t>
            </a:r>
          </a:p>
          <a:p>
            <a:pPr algn="ctr">
              <a:buNone/>
            </a:pPr>
            <a:r>
              <a:rPr lang="en-US" sz="1400" b="1" dirty="0" smtClean="0"/>
              <a:t>Fetal Research Fund*, Ocean </a:t>
            </a:r>
            <a:r>
              <a:rPr lang="en-US" sz="1400" b="1" dirty="0" err="1" smtClean="0"/>
              <a:t>Perinatology</a:t>
            </a:r>
            <a:r>
              <a:rPr lang="en-US" sz="1400" b="1" dirty="0" smtClean="0"/>
              <a:t>**, Wyckoff Heights Medical Center*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sv-SE" altLang="en-US" sz="1200" i="1" dirty="0">
              <a:latin typeface="Frutiger 55 Roman" pitchFamily="34" charset="0"/>
            </a:endParaRPr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0" y="699543"/>
            <a:ext cx="3208338" cy="196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</a:pPr>
            <a:r>
              <a:rPr lang="en-US" sz="1400" b="1" dirty="0" smtClean="0"/>
              <a:t>Introduction:</a:t>
            </a:r>
            <a:endParaRPr lang="en-US" sz="1400" dirty="0" smtClean="0"/>
          </a:p>
          <a:p>
            <a:pPr>
              <a:buNone/>
            </a:pPr>
            <a:r>
              <a:rPr lang="en-US" sz="1200" dirty="0" smtClean="0"/>
              <a:t>The efficacy of </a:t>
            </a:r>
            <a:r>
              <a:rPr lang="en-US" sz="1200" dirty="0" err="1" smtClean="0"/>
              <a:t>cerclage</a:t>
            </a:r>
            <a:r>
              <a:rPr lang="en-US" sz="1200" dirty="0" smtClean="0"/>
              <a:t> to treat cervical incompetence had been a subject of controversy. The majority of studies fail to address the importance of the location of </a:t>
            </a:r>
            <a:r>
              <a:rPr lang="en-US" sz="1200" dirty="0" err="1" smtClean="0"/>
              <a:t>cerclage</a:t>
            </a:r>
            <a:r>
              <a:rPr lang="en-US" sz="1200" dirty="0" smtClean="0"/>
              <a:t> placement for pregnancy outcomes. The goal of the study is to report clinical outcomes of cervical </a:t>
            </a:r>
            <a:r>
              <a:rPr lang="en-US" sz="1200" dirty="0" err="1" smtClean="0"/>
              <a:t>cerclages</a:t>
            </a:r>
            <a:r>
              <a:rPr lang="en-US" sz="1200" dirty="0" smtClean="0"/>
              <a:t> in patients with various locations of the stitch placement.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900" dirty="0">
              <a:latin typeface="Frutiger 45 Light" pitchFamily="34" charset="0"/>
            </a:endParaRPr>
          </a:p>
        </p:txBody>
      </p:sp>
      <p:sp>
        <p:nvSpPr>
          <p:cNvPr id="2057" name="Line 11"/>
          <p:cNvSpPr>
            <a:spLocks noChangeShapeType="1"/>
          </p:cNvSpPr>
          <p:nvPr/>
        </p:nvSpPr>
        <p:spPr bwMode="auto">
          <a:xfrm>
            <a:off x="6372200" y="2931791"/>
            <a:ext cx="16024" cy="19408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0" y="2643759"/>
            <a:ext cx="2411760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Materials and methods:</a:t>
            </a:r>
            <a:endParaRPr lang="en-US" sz="1400" dirty="0" smtClean="0"/>
          </a:p>
          <a:p>
            <a:r>
              <a:rPr lang="en-US" sz="1300" dirty="0" smtClean="0"/>
              <a:t>Sixty-seven consecutive images of the cervix performed within two weeks of </a:t>
            </a:r>
            <a:r>
              <a:rPr lang="en-US" sz="1300" dirty="0" err="1" smtClean="0"/>
              <a:t>cerclage</a:t>
            </a:r>
            <a:r>
              <a:rPr lang="en-US" sz="1300" dirty="0" smtClean="0"/>
              <a:t> placements were extracted from </a:t>
            </a:r>
            <a:r>
              <a:rPr lang="en-US" sz="1300" dirty="0" err="1" smtClean="0"/>
              <a:t>sonographic</a:t>
            </a:r>
            <a:r>
              <a:rPr lang="en-US" sz="1300" dirty="0" smtClean="0"/>
              <a:t> database collected between January 2012 and October 2015. McDonald technique of cervical </a:t>
            </a:r>
            <a:r>
              <a:rPr lang="en-US" sz="1300" dirty="0" err="1" smtClean="0"/>
              <a:t>cerclage</a:t>
            </a:r>
            <a:r>
              <a:rPr lang="en-US" sz="1300" dirty="0" smtClean="0"/>
              <a:t> was used in all cases. </a:t>
            </a:r>
            <a:endParaRPr lang="en-US" sz="1300" dirty="0"/>
          </a:p>
        </p:txBody>
      </p:sp>
      <p:sp>
        <p:nvSpPr>
          <p:cNvPr id="15" name="TextBox 14"/>
          <p:cNvSpPr txBox="1"/>
          <p:nvPr/>
        </p:nvSpPr>
        <p:spPr>
          <a:xfrm>
            <a:off x="2267744" y="2850566"/>
            <a:ext cx="4104456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The location of </a:t>
            </a:r>
            <a:r>
              <a:rPr lang="en-US" sz="1300" dirty="0" err="1" smtClean="0"/>
              <a:t>cerclage</a:t>
            </a:r>
            <a:r>
              <a:rPr lang="en-US" sz="1300" dirty="0" smtClean="0"/>
              <a:t> was divided into three categories: within the vicinity of the internal </a:t>
            </a:r>
            <a:r>
              <a:rPr lang="en-US" sz="1300" dirty="0" err="1" smtClean="0"/>
              <a:t>os</a:t>
            </a:r>
            <a:r>
              <a:rPr lang="en-US" sz="1300" dirty="0" smtClean="0"/>
              <a:t> (group I), in the middle portion of the cervix (group II), and in the vicinity of the external </a:t>
            </a:r>
            <a:r>
              <a:rPr lang="en-US" sz="1300" dirty="0" err="1" smtClean="0"/>
              <a:t>os</a:t>
            </a:r>
            <a:r>
              <a:rPr lang="en-US" sz="1300" dirty="0" smtClean="0"/>
              <a:t> or lower third of the cervix (group III). Gestational age at delivery was analyzed in all three groups. The </a:t>
            </a:r>
            <a:r>
              <a:rPr lang="en-US" sz="1300" dirty="0" err="1" smtClean="0"/>
              <a:t>cerclage</a:t>
            </a:r>
            <a:r>
              <a:rPr lang="en-US" sz="1300" dirty="0" smtClean="0"/>
              <a:t> placement site was identified by </a:t>
            </a:r>
            <a:r>
              <a:rPr lang="en-US" sz="1300" dirty="0" err="1" smtClean="0"/>
              <a:t>echogenic</a:t>
            </a:r>
            <a:r>
              <a:rPr lang="en-US" sz="1300" dirty="0" smtClean="0"/>
              <a:t> appearances of the stitch on </a:t>
            </a:r>
            <a:r>
              <a:rPr lang="en-US" sz="1300" dirty="0" err="1" smtClean="0"/>
              <a:t>sagittal</a:t>
            </a:r>
            <a:r>
              <a:rPr lang="en-US" sz="1300" dirty="0" smtClean="0"/>
              <a:t> and transverse images of the cervix. Statistical evaluation was made using SPSS for Windows V 15.0 (SPSS Inc., USA). Data were shown as frequency (percentage) or mean ± standard deviation.</a:t>
            </a:r>
            <a:endParaRPr lang="en-US" sz="1300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3491882" y="915566"/>
          <a:ext cx="4824537" cy="1368153"/>
        </p:xfrm>
        <a:graphic>
          <a:graphicData uri="http://schemas.openxmlformats.org/drawingml/2006/table">
            <a:tbl>
              <a:tblPr/>
              <a:tblGrid>
                <a:gridCol w="1608179"/>
                <a:gridCol w="1608179"/>
                <a:gridCol w="1608179"/>
              </a:tblGrid>
              <a:tr h="45605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mbria"/>
                          <a:ea typeface="Times New Roman"/>
                          <a:cs typeface="Times New Roman"/>
                        </a:rPr>
                        <a:t> Group 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mbria"/>
                          <a:ea typeface="Times New Roman"/>
                          <a:cs typeface="Times New Roman"/>
                        </a:rPr>
                        <a:t>36 ± 4.2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mbria"/>
                          <a:ea typeface="Times New Roman"/>
                          <a:cs typeface="Times New Roman"/>
                        </a:rPr>
                        <a:t>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05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mbria"/>
                          <a:ea typeface="Times New Roman"/>
                          <a:cs typeface="Times New Roman"/>
                        </a:rPr>
                        <a:t>Group II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mbria"/>
                          <a:ea typeface="Times New Roman"/>
                          <a:cs typeface="Times New Roman"/>
                        </a:rPr>
                        <a:t>35 ± 3.8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mbria"/>
                          <a:ea typeface="Times New Roman"/>
                          <a:cs typeface="Times New Roman"/>
                        </a:rPr>
                        <a:t>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05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mbria"/>
                          <a:ea typeface="Times New Roman"/>
                          <a:cs typeface="Times New Roman"/>
                        </a:rPr>
                        <a:t>Group III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mbria"/>
                          <a:ea typeface="Times New Roman"/>
                          <a:cs typeface="Times New Roman"/>
                        </a:rPr>
                        <a:t>28 ± 4.8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mbria"/>
                          <a:ea typeface="Times New Roman"/>
                          <a:cs typeface="Times New Roman"/>
                        </a:rPr>
                        <a:t>P &lt; 0.05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491880" y="2240310"/>
            <a:ext cx="4824536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Timing of delivery *(mean ± SD) in patients with </a:t>
            </a:r>
            <a:r>
              <a:rPr kumimoji="0" lang="en-US" altLang="ja-JP" sz="11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cerclage</a:t>
            </a:r>
            <a:r>
              <a:rPr kumimoji="0" lang="en-US" altLang="ja-JP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placed in different parts of the cervix.</a:t>
            </a:r>
            <a:endParaRPr kumimoji="0" lang="en-US" altLang="ja-JP" sz="11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*Patients who miscarried prior to 24 weeks of gestation were excluded.</a:t>
            </a:r>
            <a:endParaRPr kumimoji="0" lang="en-US" altLang="ja-JP" sz="11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Line 11"/>
          <p:cNvSpPr>
            <a:spLocks noChangeShapeType="1"/>
          </p:cNvSpPr>
          <p:nvPr/>
        </p:nvSpPr>
        <p:spPr bwMode="auto">
          <a:xfrm>
            <a:off x="2267744" y="2859783"/>
            <a:ext cx="0" cy="20162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372201" y="2859782"/>
            <a:ext cx="25922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Conclusions:</a:t>
            </a:r>
            <a:endParaRPr lang="en-US" sz="1400" dirty="0" smtClean="0"/>
          </a:p>
          <a:p>
            <a:r>
              <a:rPr lang="en-US" sz="1400" dirty="0" smtClean="0"/>
              <a:t>It appears that location of the </a:t>
            </a:r>
            <a:r>
              <a:rPr lang="en-US" sz="1400" dirty="0" err="1" smtClean="0"/>
              <a:t>cerclage</a:t>
            </a:r>
            <a:r>
              <a:rPr lang="en-US" sz="1400" dirty="0" smtClean="0"/>
              <a:t> placement plays an important role in prolongation of pregnancies and should be taken into consideration in future studies.</a:t>
            </a:r>
          </a:p>
          <a:p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0"/>
            <a:ext cx="7601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P14.06</a:t>
            </a:r>
            <a:endParaRPr lang="en-US" sz="1600" dirty="0"/>
          </a:p>
        </p:txBody>
      </p:sp>
      <p:pic>
        <p:nvPicPr>
          <p:cNvPr id="14339" name="Picture 3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4227934"/>
            <a:ext cx="1736353" cy="7722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1587</TotalTime>
  <Words>345</Words>
  <Application>Microsoft Office PowerPoint</Application>
  <PresentationFormat>On-screen Show (16:9)</PresentationFormat>
  <Paragraphs>23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Slide 1</vt:lpstr>
    </vt:vector>
  </TitlesOfParts>
  <Company>Region Skåne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Ingen bildrubrik</dc:title>
  <dc:creator>Ronny</dc:creator>
  <cp:lastModifiedBy>adillon</cp:lastModifiedBy>
  <cp:revision>56</cp:revision>
  <dcterms:created xsi:type="dcterms:W3CDTF">2004-07-04T11:55:54Z</dcterms:created>
  <dcterms:modified xsi:type="dcterms:W3CDTF">2016-08-29T13:30:40Z</dcterms:modified>
</cp:coreProperties>
</file>